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1" r:id="rId3"/>
    <p:sldId id="273" r:id="rId4"/>
    <p:sldId id="272" r:id="rId5"/>
    <p:sldId id="277" r:id="rId6"/>
    <p:sldId id="276" r:id="rId7"/>
    <p:sldId id="278" r:id="rId8"/>
    <p:sldId id="279" r:id="rId9"/>
    <p:sldId id="280" r:id="rId10"/>
    <p:sldId id="281" r:id="rId11"/>
    <p:sldId id="283" r:id="rId12"/>
    <p:sldId id="282" r:id="rId13"/>
    <p:sldId id="284" r:id="rId14"/>
    <p:sldId id="285" r:id="rId15"/>
    <p:sldId id="286" r:id="rId16"/>
    <p:sldId id="287" r:id="rId17"/>
    <p:sldId id="274" r:id="rId18"/>
    <p:sldId id="288" r:id="rId19"/>
    <p:sldId id="289" r:id="rId20"/>
    <p:sldId id="290" r:id="rId21"/>
    <p:sldId id="291" r:id="rId22"/>
    <p:sldId id="292" r:id="rId23"/>
    <p:sldId id="301" r:id="rId24"/>
    <p:sldId id="309" r:id="rId25"/>
    <p:sldId id="310" r:id="rId26"/>
    <p:sldId id="304" r:id="rId27"/>
    <p:sldId id="305" r:id="rId28"/>
    <p:sldId id="306" r:id="rId29"/>
    <p:sldId id="307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11" r:id="rId39"/>
    <p:sldId id="312" r:id="rId40"/>
    <p:sldId id="313" r:id="rId41"/>
    <p:sldId id="314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39D8D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241" autoAdjust="0"/>
  </p:normalViewPr>
  <p:slideViewPr>
    <p:cSldViewPr snapToGrid="0">
      <p:cViewPr varScale="1">
        <p:scale>
          <a:sx n="99" d="100"/>
          <a:sy n="99" d="100"/>
        </p:scale>
        <p:origin x="31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Ontologies and The Semantic Web 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86CA85-5480-AE3C-02D1-6647757E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73874"/>
              </p:ext>
            </p:extLst>
          </p:nvPr>
        </p:nvGraphicFramePr>
        <p:xfrm>
          <a:off x="838200" y="3895213"/>
          <a:ext cx="790684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968">
                  <a:extLst>
                    <a:ext uri="{9D8B030D-6E8A-4147-A177-3AD203B41FA5}">
                      <a16:colId xmlns:a16="http://schemas.microsoft.com/office/drawing/2014/main" val="3894835803"/>
                    </a:ext>
                  </a:extLst>
                </a:gridCol>
                <a:gridCol w="5753873">
                  <a:extLst>
                    <a:ext uri="{9D8B030D-6E8A-4147-A177-3AD203B41FA5}">
                      <a16:colId xmlns:a16="http://schemas.microsoft.com/office/drawing/2014/main" val="3169572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Aliaa Abd El Karim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18P1241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0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Farah Loay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18P7388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95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Malak Mohamed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18P9114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085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Nouran Ahmed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18P4496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526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Nourhan Ayman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18P5425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97108"/>
                  </a:ext>
                </a:extLst>
              </a:tr>
            </a:tbl>
          </a:graphicData>
        </a:graphic>
      </p:graphicFrame>
      <p:sp>
        <p:nvSpPr>
          <p:cNvPr id="7" name="Subtitle 2">
            <a:extLst>
              <a:ext uri="{FF2B5EF4-FFF2-40B4-BE49-F238E27FC236}">
                <a16:creationId xmlns:a16="http://schemas.microsoft.com/office/drawing/2014/main" id="{BAF6D654-861D-D19A-6D2A-99CA89980116}"/>
              </a:ext>
            </a:extLst>
          </p:cNvPr>
          <p:cNvSpPr txBox="1">
            <a:spLocks/>
          </p:cNvSpPr>
          <p:nvPr/>
        </p:nvSpPr>
        <p:spPr>
          <a:xfrm>
            <a:off x="855620" y="2933105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Course Project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Band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5E82B-A687-505B-3D14-DEE69BAD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7" y="1389818"/>
            <a:ext cx="2650077" cy="1381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FD8E7-8A58-B2E9-8A2B-F95026130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0"/>
          <a:stretch/>
        </p:blipFill>
        <p:spPr>
          <a:xfrm>
            <a:off x="3790765" y="1389818"/>
            <a:ext cx="3790765" cy="410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F7416-FBCB-BAD0-45FD-BCC306090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94"/>
          <a:stretch/>
        </p:blipFill>
        <p:spPr>
          <a:xfrm>
            <a:off x="7979644" y="1389818"/>
            <a:ext cx="3248972" cy="11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8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Instrument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EB528-CE4B-F09F-13C4-9D8E830D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58" y="1579942"/>
            <a:ext cx="3383689" cy="3453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E82DCF-594F-3564-1A7B-698DA8D3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97" y="1652309"/>
            <a:ext cx="4696657" cy="32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2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Composer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545C-9C0F-A840-74DC-6E7612A3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10" y="1457325"/>
            <a:ext cx="3735018" cy="4156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BD835-25FB-EDA8-C99A-BBD7932A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0" y="1457325"/>
            <a:ext cx="5166859" cy="41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1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Musician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4C031-EF8A-FAFF-93FE-1AA2B71A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23" y="1457325"/>
            <a:ext cx="3549877" cy="4142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FD8BB-1DAC-8582-149A-082AE264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01" y="1457325"/>
            <a:ext cx="3549877" cy="43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5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Singer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7B274-DB10-F4BD-CD6F-7A9E377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51" y="1420503"/>
            <a:ext cx="3594430" cy="453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6DD9F-6C25-0FB4-F8A3-227D3A27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21" y="1547907"/>
            <a:ext cx="3594431" cy="42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8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Writer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BA5B5-C1EB-5389-A694-27C03F85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13" y="1599882"/>
            <a:ext cx="2785156" cy="4238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46838-E8EE-F6F0-FD5F-884AD569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86" y="2178266"/>
            <a:ext cx="3880168" cy="30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Song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EC11A-4B4C-01F5-9FA8-DA879F4B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58" y="1424218"/>
            <a:ext cx="3011365" cy="4398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737E9-6AD6-47D7-3268-79AC7AA9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065" y="1424218"/>
            <a:ext cx="3350048" cy="4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D008-C0F7-9371-394E-490D437C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FCD4-9D95-BA66-091E-44E81FA070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  <a:p>
            <a:r>
              <a:rPr lang="en-GB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4372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684D-4C35-F57D-022E-C4851894EE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5000170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ext field to write the queries 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solidFill>
                  <a:srgbClr val="000000"/>
                </a:solidFill>
              </a:rPr>
              <a:t>Button to run the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able to display the result of the query. 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99DF2-5E4E-5BB7-3FB8-6EF1A97E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58" y="1435608"/>
            <a:ext cx="5948746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A49D94-B6AC-02A0-157B-04552326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1" y="1463687"/>
            <a:ext cx="10961418" cy="47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3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4708"/>
            <a:ext cx="5747873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/>
              <a:t>Our project is based on a Music Ontology</a:t>
            </a:r>
          </a:p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/>
              <a:t>We used the Protégé ontology editor to build our Music Ontology. </a:t>
            </a:r>
          </a:p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/>
              <a:t>Then we created a java application where we will write a SPARQL query, press execute and see the results of the query displayed in the form of a table. </a:t>
            </a:r>
          </a:p>
          <a:p>
            <a:pPr>
              <a:spcAft>
                <a:spcPts val="600"/>
              </a:spcAft>
              <a:defRPr/>
            </a:pPr>
            <a:r>
              <a:rPr lang="en-GB" sz="1800" b="0" i="0" u="none" strike="noStrike" baseline="0" dirty="0"/>
              <a:t>We also created a web application that contains a text field for the queries, a button to run the query and a table to display the results.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11" name="Picture 10" descr="A picture containing sketch, black and white, design, monochrome&#10;&#10;Description automatically generated">
            <a:extLst>
              <a:ext uri="{FF2B5EF4-FFF2-40B4-BE49-F238E27FC236}">
                <a16:creationId xmlns:a16="http://schemas.microsoft.com/office/drawing/2014/main" id="{E15EE916-03D5-90F3-1E58-82379FFC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70"/>
          <a:stretch/>
        </p:blipFill>
        <p:spPr>
          <a:xfrm>
            <a:off x="6599636" y="1024359"/>
            <a:ext cx="5218115" cy="48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160C0-F515-A9FC-A660-E337C5B8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16" y="2464231"/>
            <a:ext cx="8003065" cy="4005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9D8FC-81D1-5139-D27D-C2FE0E46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28" b="7965"/>
          <a:stretch/>
        </p:blipFill>
        <p:spPr>
          <a:xfrm>
            <a:off x="330882" y="1284204"/>
            <a:ext cx="11674135" cy="11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98525-4E65-D8A1-04B8-BE6A4194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924292"/>
            <a:ext cx="11048859" cy="37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D008-C0F7-9371-394E-490D437C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Script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FCD4-9D95-BA66-091E-44E81FA070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  <a:p>
            <a:r>
              <a:rPr lang="en-EG" dirty="0"/>
              <a:t>Apache Jena Fuseki Server</a:t>
            </a:r>
            <a:endParaRPr lang="en-GB" dirty="0"/>
          </a:p>
          <a:p>
            <a:r>
              <a:rPr lang="en-GB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88911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684D-4C35-F57D-022E-C4851894EE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6855" y="1301075"/>
            <a:ext cx="11199322" cy="874965"/>
          </a:xfrm>
        </p:spPr>
        <p:txBody>
          <a:bodyPr numCol="3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ext field to write the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solidFill>
                  <a:srgbClr val="000000"/>
                </a:solidFill>
              </a:rPr>
              <a:t>Button to run the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T</a:t>
            </a:r>
            <a:r>
              <a:rPr lang="en-GB" sz="2000" b="0" i="0" u="none" strike="noStrike" baseline="0" dirty="0">
                <a:solidFill>
                  <a:srgbClr val="000000"/>
                </a:solidFill>
              </a:rPr>
              <a:t>able to display the result of the query. 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DBC97-DD7E-03CE-1FE6-898B2936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78" y="1917659"/>
            <a:ext cx="9403475" cy="45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DC36-D1F7-E0A0-B294-2EFADF18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Apache Jena Fuseki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DA077-C715-EF9D-E38F-CB3819CE24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81527" y="1633163"/>
            <a:ext cx="9428945" cy="3950055"/>
          </a:xfrm>
        </p:spPr>
      </p:pic>
    </p:spTree>
    <p:extLst>
      <p:ext uri="{BB962C8B-B14F-4D97-AF65-F5344CB8AC3E}">
        <p14:creationId xmlns:p14="http://schemas.microsoft.com/office/powerpoint/2010/main" val="2798419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D816-E189-BB22-801C-3837492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51B5-30C8-0780-07FF-E4C8E852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54" y="1369944"/>
            <a:ext cx="987109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5D98B7-C7E3-1B01-21F6-A72AD1CB257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414" y="1369944"/>
            <a:ext cx="9753171" cy="5040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1C659D-AB45-C12A-9755-E3CE9DAE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46072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6DA3-776B-37F3-8818-3E0BC0BC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CA09D-BE5C-858A-6DF4-E8353E359AB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11158" y="1369944"/>
            <a:ext cx="10169683" cy="5040000"/>
          </a:xfrm>
        </p:spPr>
      </p:pic>
    </p:spTree>
    <p:extLst>
      <p:ext uri="{BB962C8B-B14F-4D97-AF65-F5344CB8AC3E}">
        <p14:creationId xmlns:p14="http://schemas.microsoft.com/office/powerpoint/2010/main" val="1315607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86C-7062-33CB-F8B0-E8BD1B7A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8B58C-A8D2-CC2F-3A49-5DD63FBBED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11159" y="1369944"/>
            <a:ext cx="10169682" cy="5040000"/>
          </a:xfrm>
        </p:spPr>
      </p:pic>
    </p:spTree>
    <p:extLst>
      <p:ext uri="{BB962C8B-B14F-4D97-AF65-F5344CB8AC3E}">
        <p14:creationId xmlns:p14="http://schemas.microsoft.com/office/powerpoint/2010/main" val="41261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4261-4B47-6B06-DF30-87EAE7AA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303F3-3FF8-E502-DE9B-24BAB180FB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78304" y="1369944"/>
            <a:ext cx="8235391" cy="5040000"/>
          </a:xfrm>
        </p:spPr>
      </p:pic>
    </p:spTree>
    <p:extLst>
      <p:ext uri="{BB962C8B-B14F-4D97-AF65-F5344CB8AC3E}">
        <p14:creationId xmlns:p14="http://schemas.microsoft.com/office/powerpoint/2010/main" val="375589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36C2-0EEE-428A-3B80-DB0C45EC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65CB-1B01-43C2-0B8E-684D626190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Object properties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Restrictions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properties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Instances </a:t>
            </a:r>
          </a:p>
        </p:txBody>
      </p:sp>
      <p:pic>
        <p:nvPicPr>
          <p:cNvPr id="5" name="Picture 4" descr="A picture containing diagram, map&#10;&#10;Description automatically generated">
            <a:extLst>
              <a:ext uri="{FF2B5EF4-FFF2-40B4-BE49-F238E27FC236}">
                <a16:creationId xmlns:a16="http://schemas.microsoft.com/office/drawing/2014/main" id="{6E6F5086-E8A0-44FE-107C-9F880909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4" r="48315"/>
          <a:stretch/>
        </p:blipFill>
        <p:spPr>
          <a:xfrm>
            <a:off x="7397496" y="2394287"/>
            <a:ext cx="3861787" cy="41436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018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D008-C0F7-9371-394E-490D437C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SPARQL Queries and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FCD4-9D95-BA66-091E-44E81FA070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325575"/>
          </a:xfrm>
        </p:spPr>
        <p:txBody>
          <a:bodyPr numCol="2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Ask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Describe Queries</a:t>
            </a:r>
          </a:p>
        </p:txBody>
      </p:sp>
    </p:spTree>
    <p:extLst>
      <p:ext uri="{BB962C8B-B14F-4D97-AF65-F5344CB8AC3E}">
        <p14:creationId xmlns:p14="http://schemas.microsoft.com/office/powerpoint/2010/main" val="4240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5109-E5F9-890D-B607-DA19A8D1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7" y="2611844"/>
            <a:ext cx="5405923" cy="344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12B1D-B1F6-1AC0-F3D6-540573F55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2842432"/>
            <a:ext cx="5769603" cy="27609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7935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songs(name, genre, views) sung by Selena Gomez ordered by </a:t>
            </a:r>
            <a:r>
              <a:rPr lang="en-GB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release date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album that each song belong to.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7112242" y="6117254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355611" y="6106289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</p:spTree>
    <p:extLst>
      <p:ext uri="{BB962C8B-B14F-4D97-AF65-F5344CB8AC3E}">
        <p14:creationId xmlns:p14="http://schemas.microsoft.com/office/powerpoint/2010/main" val="253843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awards taken by Selena Gomez with the date and type.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952228" y="6106288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311039" y="6108950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FB139-B91B-64E8-C492-39E6D18BF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9" y="2704856"/>
            <a:ext cx="4661315" cy="305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133BF-0021-1527-DE97-834D9148B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2412"/>
            <a:ext cx="5449571" cy="2562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08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7127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songs of the album everyday life or ghost stories with the instrument used in every song.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729978" y="5967789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400620" y="5967789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112A9-DBCE-08C4-0F8A-2029B1617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9" y="2630486"/>
            <a:ext cx="4725456" cy="309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2CE8B6-CF41-F454-F08D-65E65B95D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44357"/>
            <a:ext cx="5005070" cy="2371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62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names and the ages of the members of the band Coldplay and awards if they have.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525369" y="5950945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187919" y="5959524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E2229-4AF4-7AEF-F070-22E20702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9" y="2766749"/>
            <a:ext cx="4300054" cy="288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CFFFB-723C-B0ED-9E1D-6529A4BAAA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54" y="3003121"/>
            <a:ext cx="5046345" cy="2411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47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Query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42553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songs of BTS band that exceed million views and their duration.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684258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187918" y="5889898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3FA6D-E691-7900-6486-A1B373EA3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17"/>
          <a:stretch/>
        </p:blipFill>
        <p:spPr>
          <a:xfrm>
            <a:off x="382766" y="3108156"/>
            <a:ext cx="5347418" cy="2201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08A83-0FF5-2CEA-EA7C-20B078A9D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7121"/>
            <a:ext cx="4913630" cy="233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3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Query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95489"/>
            <a:ext cx="6790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Ids , names , genre and language of BTS songs.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684258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337704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9522B-3E75-E785-4F2F-1D77CA454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3173"/>
            <a:ext cx="4923155" cy="233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ABA00-E564-BBDB-0852-5B09F104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7" y="3429000"/>
            <a:ext cx="5604389" cy="17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06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 Query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414D0-D3C6-A83A-DEE7-51B9954BC0A6}"/>
              </a:ext>
            </a:extLst>
          </p:cNvPr>
          <p:cNvSpPr txBox="1"/>
          <p:nvPr/>
        </p:nvSpPr>
        <p:spPr>
          <a:xfrm>
            <a:off x="906449" y="1595489"/>
            <a:ext cx="6790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the artist names , ages and top hits of the BTS band that sung songs.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9D9E-FE40-CB70-BFC9-60C91AA12003}"/>
              </a:ext>
            </a:extLst>
          </p:cNvPr>
          <p:cNvSpPr txBox="1"/>
          <p:nvPr/>
        </p:nvSpPr>
        <p:spPr>
          <a:xfrm>
            <a:off x="6684258" y="5889897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F3760-1825-6F4D-8FFA-02FB0625ED50}"/>
              </a:ext>
            </a:extLst>
          </p:cNvPr>
          <p:cNvSpPr txBox="1"/>
          <p:nvPr/>
        </p:nvSpPr>
        <p:spPr>
          <a:xfrm>
            <a:off x="1402425" y="5867350"/>
            <a:ext cx="3737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app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D4F1A-E1E4-C185-44FF-DF50836A2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26" y="2927943"/>
            <a:ext cx="4951095" cy="278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EA443-4E2A-6284-7733-82711544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5" y="3178163"/>
            <a:ext cx="5650035" cy="23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44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5CC1-47B1-948C-2B89-24E29F68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ASK QUERY</a:t>
            </a:r>
            <a:r>
              <a:rPr lang="en-GB" dirty="0"/>
              <a:t> 1</a:t>
            </a:r>
            <a:endParaRPr lang="en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59A05-300D-AF33-96DA-B1994BA57D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97715" y="2326641"/>
            <a:ext cx="7196570" cy="3656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FBD78-6BB3-D3A5-651F-A47BFEC18872}"/>
              </a:ext>
            </a:extLst>
          </p:cNvPr>
          <p:cNvSpPr txBox="1"/>
          <p:nvPr/>
        </p:nvSpPr>
        <p:spPr>
          <a:xfrm>
            <a:off x="746428" y="1573033"/>
            <a:ext cx="10683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Ask if there exists a singer whose name is Selena Gomez , and has award. The award has a name, type and date.</a:t>
            </a:r>
          </a:p>
        </p:txBody>
      </p:sp>
    </p:spTree>
    <p:extLst>
      <p:ext uri="{BB962C8B-B14F-4D97-AF65-F5344CB8AC3E}">
        <p14:creationId xmlns:p14="http://schemas.microsoft.com/office/powerpoint/2010/main" val="640674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B987-350B-C751-C52E-AF1333CC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ASK QUERY</a:t>
            </a:r>
            <a:r>
              <a:rPr lang="en-GB" dirty="0"/>
              <a:t> 2</a:t>
            </a:r>
            <a:endParaRPr lang="en-E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7ED40-EDF5-107B-67D5-EE97CE85E4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23439" y="2378190"/>
            <a:ext cx="7934961" cy="4031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662D4-EE09-8A0E-B07B-73B538FBA060}"/>
              </a:ext>
            </a:extLst>
          </p:cNvPr>
          <p:cNvSpPr txBox="1"/>
          <p:nvPr/>
        </p:nvSpPr>
        <p:spPr>
          <a:xfrm>
            <a:off x="746428" y="1573033"/>
            <a:ext cx="10683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Ask if there exists a singer whose name is Salma , and has award. The award has a name, type and date.</a:t>
            </a:r>
          </a:p>
        </p:txBody>
      </p:sp>
    </p:spTree>
    <p:extLst>
      <p:ext uri="{BB962C8B-B14F-4D97-AF65-F5344CB8AC3E}">
        <p14:creationId xmlns:p14="http://schemas.microsoft.com/office/powerpoint/2010/main" val="62311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45EE-793C-679C-7731-B7431E22F6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509254"/>
          </a:xfrm>
        </p:spPr>
        <p:txBody>
          <a:bodyPr numCol="2">
            <a:no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Album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Award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Band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Instrument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Person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Artist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Composer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Musician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Singer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Writer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Song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385F1-E53D-63C3-5461-E540B971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77" y="1435608"/>
            <a:ext cx="5773886" cy="38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1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6886-2B7F-6ECA-6385-66ACE10F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Describe QUERY</a:t>
            </a:r>
            <a:r>
              <a:rPr lang="en-GB" dirty="0"/>
              <a:t> 1</a:t>
            </a:r>
            <a:endParaRPr lang="en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15702-BE65-FDB0-E969-FECAF2A794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17608" y="2367280"/>
            <a:ext cx="9156783" cy="40426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E576C-D290-1C84-B915-23A2637C1E44}"/>
              </a:ext>
            </a:extLst>
          </p:cNvPr>
          <p:cNvSpPr txBox="1"/>
          <p:nvPr/>
        </p:nvSpPr>
        <p:spPr>
          <a:xfrm>
            <a:off x="906448" y="1542553"/>
            <a:ext cx="993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the awards received by a singer whose name is Selena Gomez .The award has a name, type and date.</a:t>
            </a:r>
          </a:p>
        </p:txBody>
      </p:sp>
    </p:spTree>
    <p:extLst>
      <p:ext uri="{BB962C8B-B14F-4D97-AF65-F5344CB8AC3E}">
        <p14:creationId xmlns:p14="http://schemas.microsoft.com/office/powerpoint/2010/main" val="4105956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1F22-6AD5-598F-8A9A-907DA91A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Describe QUERY</a:t>
            </a:r>
            <a:r>
              <a:rPr lang="en-GB" dirty="0"/>
              <a:t> 2</a:t>
            </a:r>
            <a:endParaRPr lang="en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9FB27-661E-66C9-98F3-7EC3751DF82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57125" y="2250439"/>
            <a:ext cx="8877750" cy="4159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88306-6CBB-D7AF-163E-40B0A2008617}"/>
              </a:ext>
            </a:extLst>
          </p:cNvPr>
          <p:cNvSpPr txBox="1"/>
          <p:nvPr/>
        </p:nvSpPr>
        <p:spPr>
          <a:xfrm>
            <a:off x="906448" y="1542553"/>
            <a:ext cx="993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the singer who received an award and whose name is Selena Gomez .The award has a name, type and date.</a:t>
            </a:r>
          </a:p>
        </p:txBody>
      </p:sp>
    </p:spTree>
    <p:extLst>
      <p:ext uri="{BB962C8B-B14F-4D97-AF65-F5344CB8AC3E}">
        <p14:creationId xmlns:p14="http://schemas.microsoft.com/office/powerpoint/2010/main" val="3769830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B7E946-1463-4EFC-EF4C-69229C53D97B}"/>
              </a:ext>
            </a:extLst>
          </p:cNvPr>
          <p:cNvSpPr/>
          <p:nvPr/>
        </p:nvSpPr>
        <p:spPr>
          <a:xfrm>
            <a:off x="3584831" y="2828835"/>
            <a:ext cx="502233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3997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45EE-793C-679C-7731-B7431E22F6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556819"/>
          </a:xfrm>
        </p:spPr>
        <p:txBody>
          <a:bodyPr numCol="1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Composed: Composer , Song.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Contains: Album , Song.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hasArtists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Band , Artist.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hasAwards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Artist , Award.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hasInstruments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Song , Instrument.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hasWritten</a:t>
            </a: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Writer , Song.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Plays: Musician , Instrument.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Sung: Band/Singer , Song.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A50FC-3D1C-6332-63FC-175A5508D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"/>
          <a:stretch/>
        </p:blipFill>
        <p:spPr>
          <a:xfrm>
            <a:off x="6245817" y="1596309"/>
            <a:ext cx="4935156" cy="3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45EE-793C-679C-7731-B7431E22F6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57087" cy="4858660"/>
          </a:xfrm>
        </p:spPr>
        <p:txBody>
          <a:bodyPr numCol="2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Album contains at least 1 and at most 15 songs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Band has at least 2 Artists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Band sung at least 1 song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Song has at least 1 instrument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Composer composed at least 1 Song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Musician Plays at least 1 Instrument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Singer sung at least 1 Song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Each Writer has Witten at least 1 Song</a:t>
            </a:r>
          </a:p>
        </p:txBody>
      </p:sp>
    </p:spTree>
    <p:extLst>
      <p:ext uri="{BB962C8B-B14F-4D97-AF65-F5344CB8AC3E}">
        <p14:creationId xmlns:p14="http://schemas.microsoft.com/office/powerpoint/2010/main" val="108457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A951-AE13-1E26-2F11-88F12731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Properties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D48849-8F4C-BDE9-2CBF-7C94CF4A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59880"/>
              </p:ext>
            </p:extLst>
          </p:nvPr>
        </p:nvGraphicFramePr>
        <p:xfrm>
          <a:off x="789905" y="1404685"/>
          <a:ext cx="5239483" cy="3635721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9149">
                  <a:extLst>
                    <a:ext uri="{9D8B030D-6E8A-4147-A177-3AD203B41FA5}">
                      <a16:colId xmlns:a16="http://schemas.microsoft.com/office/drawing/2014/main" val="723534830"/>
                    </a:ext>
                  </a:extLst>
                </a:gridCol>
                <a:gridCol w="1657330">
                  <a:extLst>
                    <a:ext uri="{9D8B030D-6E8A-4147-A177-3AD203B41FA5}">
                      <a16:colId xmlns:a16="http://schemas.microsoft.com/office/drawing/2014/main" val="2703727869"/>
                    </a:ext>
                  </a:extLst>
                </a:gridCol>
                <a:gridCol w="1913004">
                  <a:extLst>
                    <a:ext uri="{9D8B030D-6E8A-4147-A177-3AD203B41FA5}">
                      <a16:colId xmlns:a16="http://schemas.microsoft.com/office/drawing/2014/main" val="3610549364"/>
                    </a:ext>
                  </a:extLst>
                </a:gridCol>
              </a:tblGrid>
              <a:tr h="2280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Property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Domain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87830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Age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Integer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9615539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Agent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Singer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302694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Country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Band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671194"/>
                  </a:ext>
                </a:extLst>
              </a:tr>
              <a:tr h="709641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Band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Award</a:t>
                      </a:r>
                      <a:endParaRPr lang="en-GB" sz="1600" dirty="0">
                        <a:effectLst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Data Time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820577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176869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Emotions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8030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Gender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7002904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 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long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8388991"/>
                  </a:ext>
                </a:extLst>
              </a:tr>
              <a:tr h="22809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Language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63481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2D3661-F7E8-D45A-6186-66B7E6D60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549"/>
              </p:ext>
            </p:extLst>
          </p:nvPr>
        </p:nvGraphicFramePr>
        <p:xfrm>
          <a:off x="6162614" y="1243536"/>
          <a:ext cx="5360831" cy="516094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076023">
                  <a:extLst>
                    <a:ext uri="{9D8B030D-6E8A-4147-A177-3AD203B41FA5}">
                      <a16:colId xmlns:a16="http://schemas.microsoft.com/office/drawing/2014/main" val="3606823057"/>
                    </a:ext>
                  </a:extLst>
                </a:gridCol>
                <a:gridCol w="1787413">
                  <a:extLst>
                    <a:ext uri="{9D8B030D-6E8A-4147-A177-3AD203B41FA5}">
                      <a16:colId xmlns:a16="http://schemas.microsoft.com/office/drawing/2014/main" val="2314884744"/>
                    </a:ext>
                  </a:extLst>
                </a:gridCol>
                <a:gridCol w="1497395">
                  <a:extLst>
                    <a:ext uri="{9D8B030D-6E8A-4147-A177-3AD203B41FA5}">
                      <a16:colId xmlns:a16="http://schemas.microsoft.com/office/drawing/2014/main" val="2130419287"/>
                    </a:ext>
                  </a:extLst>
                </a:gridCol>
              </a:tblGrid>
              <a:tr h="315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Property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Domain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636" marR="54636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4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214249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Album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Band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Award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Instrument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087623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Nationality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Person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435194"/>
                  </a:ext>
                </a:extLst>
              </a:tr>
              <a:tr h="982579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Release Date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Album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 algn="l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Date Time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783035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Time Duration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Decimal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3167900"/>
                  </a:ext>
                </a:extLst>
              </a:tr>
              <a:tr h="319137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Top Hits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Artist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7148506"/>
                  </a:ext>
                </a:extLst>
              </a:tr>
              <a:tr h="631657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Type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Award</a:t>
                      </a:r>
                      <a:endParaRPr lang="en-GB" sz="1600" dirty="0">
                        <a:effectLst/>
                      </a:endParaRPr>
                    </a:p>
                    <a:p>
                      <a:pPr marL="342900" lvl="0" indent="-34290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Instrument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464010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Views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Decimal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897905"/>
                  </a:ext>
                </a:extLst>
              </a:tr>
              <a:tr h="315828">
                <a:tc>
                  <a:txBody>
                    <a:bodyPr/>
                    <a:lstStyle/>
                    <a:p>
                      <a:pPr marL="0" lvl="0" indent="0" rtl="0">
                        <a:buFont typeface="TimesNewRomanPS"/>
                        <a:buNone/>
                      </a:pPr>
                      <a:r>
                        <a:rPr lang="en-US" sz="1600" dirty="0">
                          <a:effectLst/>
                        </a:rPr>
                        <a:t>Genre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Song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rtl="0">
                        <a:buFont typeface="TimesNewRomanPS"/>
                        <a:buChar char="-"/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247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677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1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Album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81149-4F14-ACA8-8759-7903CFA8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98" y="1470101"/>
            <a:ext cx="4995586" cy="298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BF7D5-82BF-E3E1-6FA1-4AD4CD99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1470102"/>
            <a:ext cx="5305782" cy="40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775E-80DA-DAAC-9F7E-AAAE5D8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Instances of Award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F54B8-B102-3543-2EAC-6C0D4823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5" y="1470101"/>
            <a:ext cx="4607775" cy="3093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DFD6A-798C-F0C8-5C5C-C0F744C49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78" y="1470101"/>
            <a:ext cx="5794257" cy="26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927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515</TotalTime>
  <Words>723</Words>
  <Application>Microsoft Office PowerPoint</Application>
  <PresentationFormat>Widescreen</PresentationFormat>
  <Paragraphs>201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Segoe UI</vt:lpstr>
      <vt:lpstr>Segoe UI Light</vt:lpstr>
      <vt:lpstr>TimesNewRomanPS</vt:lpstr>
      <vt:lpstr>WelcomeDoc</vt:lpstr>
      <vt:lpstr>Ontologies and The Semantic Web  </vt:lpstr>
      <vt:lpstr>Introduction</vt:lpstr>
      <vt:lpstr>Ontology</vt:lpstr>
      <vt:lpstr>Classes</vt:lpstr>
      <vt:lpstr>Object Properties</vt:lpstr>
      <vt:lpstr>Restrictions</vt:lpstr>
      <vt:lpstr>Data Properties</vt:lpstr>
      <vt:lpstr>Instances of Album</vt:lpstr>
      <vt:lpstr>Instances of Award </vt:lpstr>
      <vt:lpstr>Instances of Band  </vt:lpstr>
      <vt:lpstr>Instances of Instrument   </vt:lpstr>
      <vt:lpstr>Instances of Composer    </vt:lpstr>
      <vt:lpstr>Instances of Musician     </vt:lpstr>
      <vt:lpstr>Instances of Singer      </vt:lpstr>
      <vt:lpstr>Instances of Writer       </vt:lpstr>
      <vt:lpstr>Instances of Song        </vt:lpstr>
      <vt:lpstr>Java Application</vt:lpstr>
      <vt:lpstr>GUI</vt:lpstr>
      <vt:lpstr>Code</vt:lpstr>
      <vt:lpstr>Code</vt:lpstr>
      <vt:lpstr>Code</vt:lpstr>
      <vt:lpstr>Java Script Web App</vt:lpstr>
      <vt:lpstr>GUI</vt:lpstr>
      <vt:lpstr>Apache Jena Fuseki Server</vt:lpstr>
      <vt:lpstr>Code</vt:lpstr>
      <vt:lpstr>Code</vt:lpstr>
      <vt:lpstr>Code</vt:lpstr>
      <vt:lpstr>Code</vt:lpstr>
      <vt:lpstr>Code</vt:lpstr>
      <vt:lpstr>SPARQL Queries and Results </vt:lpstr>
      <vt:lpstr>Select  Query 1</vt:lpstr>
      <vt:lpstr>Select  Query 2</vt:lpstr>
      <vt:lpstr>Select  Query 3</vt:lpstr>
      <vt:lpstr>Select  Query 4</vt:lpstr>
      <vt:lpstr>Select Query 5</vt:lpstr>
      <vt:lpstr>Select Query 6</vt:lpstr>
      <vt:lpstr>Select  Query 7</vt:lpstr>
      <vt:lpstr>ASK QUERY 1</vt:lpstr>
      <vt:lpstr>ASK QUERY 2</vt:lpstr>
      <vt:lpstr>Describe QUERY 1</vt:lpstr>
      <vt:lpstr>Describe QUERY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Ontologies and The Semantic Web  Course Project</dc:title>
  <dc:creator>Nourhan Ayman Aly Reda Mohamed El Adl 18P5425</dc:creator>
  <cp:keywords/>
  <cp:lastModifiedBy>Nouran Ahmed Abd Elhameed Mohamed Saad 18P4496</cp:lastModifiedBy>
  <cp:revision>24</cp:revision>
  <dcterms:created xsi:type="dcterms:W3CDTF">2023-05-18T10:27:47Z</dcterms:created>
  <dcterms:modified xsi:type="dcterms:W3CDTF">2023-05-19T17:05:52Z</dcterms:modified>
  <cp:version/>
</cp:coreProperties>
</file>